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9" r:id="rId6"/>
    <p:sldId id="260" r:id="rId7"/>
    <p:sldId id="261" r:id="rId8"/>
    <p:sldId id="262" r:id="rId9"/>
    <p:sldId id="270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D46455-E893-48CA-8EAA-57FA616D69E2}" v="4" dt="2020-07-21T12:21:55.269"/>
    <p1510:client id="{74458567-F210-E328-723D-38D30D82F0E8}" v="566" dt="2020-07-27T15:45:30.649"/>
    <p1510:client id="{BD8E8D0A-EB97-6FCF-F23E-E6B3E4947401}" v="295" dt="2020-07-24T13:44:37.212"/>
    <p1510:client id="{F1139C00-C8C2-4252-496F-15E3B9ABC9E7}" v="559" dt="2020-07-28T13:09:48.7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14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svg"/><Relationship Id="rId1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77338B-83D6-45A7-9EDC-84E6960A4AC5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ECFF828-64CA-42F6-8D4C-2895A2689F4B}">
      <dgm:prSet phldr="0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b="1" i="0" u="none" strike="noStrike" cap="none" baseline="0" noProof="0" dirty="0">
              <a:solidFill>
                <a:srgbClr val="010000"/>
              </a:solidFill>
              <a:latin typeface="Calibri Light"/>
              <a:cs typeface="Calibri Light"/>
            </a:rPr>
            <a:t>Intent of session</a:t>
          </a:r>
        </a:p>
      </dgm:t>
    </dgm:pt>
    <dgm:pt modelId="{9DFDF218-2AF0-47A3-B18C-301182801D60}" type="parTrans" cxnId="{B63EF38E-CC50-46EB-9682-5F2333A9D834}">
      <dgm:prSet/>
      <dgm:spPr/>
      <dgm:t>
        <a:bodyPr/>
        <a:lstStyle/>
        <a:p>
          <a:endParaRPr lang="en-US"/>
        </a:p>
      </dgm:t>
    </dgm:pt>
    <dgm:pt modelId="{CC848202-A0E4-44F0-B708-E00325A1E4CC}" type="sibTrans" cxnId="{B63EF38E-CC50-46EB-9682-5F2333A9D834}">
      <dgm:prSet/>
      <dgm:spPr/>
      <dgm:t>
        <a:bodyPr/>
        <a:lstStyle/>
        <a:p>
          <a:endParaRPr lang="en-US"/>
        </a:p>
      </dgm:t>
    </dgm:pt>
    <dgm:pt modelId="{CF3154A3-CD78-4FB9-A357-B2DB75F48CA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Calibri Light" panose="020F0302020204030204"/>
            </a:rPr>
            <a:t>Convey the importance of icebreakers</a:t>
          </a:r>
          <a:endParaRPr lang="en-US" dirty="0"/>
        </a:p>
      </dgm:t>
    </dgm:pt>
    <dgm:pt modelId="{2929D7CB-1434-43E9-8C4A-82AD00F5DD96}" type="parTrans" cxnId="{E063E6CB-E331-4504-9D7B-2F5DB32C23E4}">
      <dgm:prSet/>
      <dgm:spPr/>
      <dgm:t>
        <a:bodyPr/>
        <a:lstStyle/>
        <a:p>
          <a:endParaRPr lang="en-US"/>
        </a:p>
      </dgm:t>
    </dgm:pt>
    <dgm:pt modelId="{D0102A59-6E50-4409-986F-17E17E4CE6A8}" type="sibTrans" cxnId="{E063E6CB-E331-4504-9D7B-2F5DB32C23E4}">
      <dgm:prSet/>
      <dgm:spPr/>
      <dgm:t>
        <a:bodyPr/>
        <a:lstStyle/>
        <a:p>
          <a:endParaRPr lang="en-US"/>
        </a:p>
      </dgm:t>
    </dgm:pt>
    <dgm:pt modelId="{24B39EDF-9235-48BC-852E-258FBB7B9918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Calibri Light" panose="020F0302020204030204"/>
            </a:rPr>
            <a:t>Share examples of icebreakers</a:t>
          </a:r>
          <a:endParaRPr lang="en-US" dirty="0"/>
        </a:p>
      </dgm:t>
    </dgm:pt>
    <dgm:pt modelId="{16189FB5-94B4-4F88-BF6E-D53F729A581E}" type="parTrans" cxnId="{E08C9D89-5C15-451A-B409-791C4814F127}">
      <dgm:prSet/>
      <dgm:spPr/>
      <dgm:t>
        <a:bodyPr/>
        <a:lstStyle/>
        <a:p>
          <a:endParaRPr lang="en-US"/>
        </a:p>
      </dgm:t>
    </dgm:pt>
    <dgm:pt modelId="{047C0D2E-C194-4D73-9F9E-F46FE9A1BD2D}" type="sibTrans" cxnId="{E08C9D89-5C15-451A-B409-791C4814F127}">
      <dgm:prSet/>
      <dgm:spPr/>
      <dgm:t>
        <a:bodyPr/>
        <a:lstStyle/>
        <a:p>
          <a:endParaRPr lang="en-US"/>
        </a:p>
      </dgm:t>
    </dgm:pt>
    <dgm:pt modelId="{02779D68-3E2C-434C-AB57-F1F720B0EA3A}">
      <dgm:prSet phldr="0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>
              <a:latin typeface="Calibri Light" panose="020F0302020204030204"/>
            </a:rPr>
            <a:t>agenda</a:t>
          </a:r>
          <a:endParaRPr lang="en-US" dirty="0"/>
        </a:p>
      </dgm:t>
    </dgm:pt>
    <dgm:pt modelId="{9AE3ECE0-ABAB-4E7D-B054-EC73AD86938B}" type="parTrans" cxnId="{CA8DC994-0611-4E6B-B508-866DA34B6FA1}">
      <dgm:prSet/>
      <dgm:spPr/>
      <dgm:t>
        <a:bodyPr/>
        <a:lstStyle/>
        <a:p>
          <a:endParaRPr lang="en-US"/>
        </a:p>
      </dgm:t>
    </dgm:pt>
    <dgm:pt modelId="{CDEC7635-8113-498D-BDF4-97A1EA41E7ED}" type="sibTrans" cxnId="{CA8DC994-0611-4E6B-B508-866DA34B6FA1}">
      <dgm:prSet/>
      <dgm:spPr/>
      <dgm:t>
        <a:bodyPr/>
        <a:lstStyle/>
        <a:p>
          <a:endParaRPr lang="en-US"/>
        </a:p>
      </dgm:t>
    </dgm:pt>
    <dgm:pt modelId="{68E2D58D-E552-4F40-BD5F-7DCDF7C5F73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Calibri Light" panose="020F0302020204030204"/>
            </a:rPr>
            <a:t>Icebreaker in break</a:t>
          </a:r>
          <a:r>
            <a:rPr lang="en-US" dirty="0"/>
            <a:t> out rooms</a:t>
          </a:r>
        </a:p>
      </dgm:t>
    </dgm:pt>
    <dgm:pt modelId="{9D7C569C-7013-4AFA-B5C3-68427E05A566}" type="parTrans" cxnId="{EBAE58DF-8423-4CBC-A533-84228D182EEF}">
      <dgm:prSet/>
      <dgm:spPr/>
      <dgm:t>
        <a:bodyPr/>
        <a:lstStyle/>
        <a:p>
          <a:endParaRPr lang="en-US"/>
        </a:p>
      </dgm:t>
    </dgm:pt>
    <dgm:pt modelId="{30CB705C-F17B-4BB2-97E8-0F3BFC8A2336}" type="sibTrans" cxnId="{EBAE58DF-8423-4CBC-A533-84228D182EEF}">
      <dgm:prSet/>
      <dgm:spPr/>
      <dgm:t>
        <a:bodyPr/>
        <a:lstStyle/>
        <a:p>
          <a:endParaRPr lang="en-US"/>
        </a:p>
      </dgm:t>
    </dgm:pt>
    <dgm:pt modelId="{758D1DA3-741E-4EB4-8487-764189C4088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Calibri Light" panose="020F0302020204030204"/>
            </a:rPr>
            <a:t>Full group discussion</a:t>
          </a:r>
          <a:endParaRPr lang="en-US" dirty="0"/>
        </a:p>
      </dgm:t>
    </dgm:pt>
    <dgm:pt modelId="{BDF5766B-BB17-4CDA-BC53-1A2257449F5B}" type="parTrans" cxnId="{6FD3D171-7B0E-4304-8DC5-DE65A6FFC413}">
      <dgm:prSet/>
      <dgm:spPr/>
      <dgm:t>
        <a:bodyPr/>
        <a:lstStyle/>
        <a:p>
          <a:endParaRPr lang="en-US"/>
        </a:p>
      </dgm:t>
    </dgm:pt>
    <dgm:pt modelId="{109CB20A-ABDE-45CD-A4F1-BBF4374DE6E3}" type="sibTrans" cxnId="{6FD3D171-7B0E-4304-8DC5-DE65A6FFC413}">
      <dgm:prSet/>
      <dgm:spPr/>
      <dgm:t>
        <a:bodyPr/>
        <a:lstStyle/>
        <a:p>
          <a:endParaRPr lang="en-US"/>
        </a:p>
      </dgm:t>
    </dgm:pt>
    <dgm:pt modelId="{BBF4F1FC-29D1-40FC-949E-F294E03B4456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en-US" dirty="0">
              <a:latin typeface="Calibri Light" panose="020F0302020204030204"/>
            </a:rPr>
            <a:t>Sharing of examples</a:t>
          </a:r>
        </a:p>
      </dgm:t>
    </dgm:pt>
    <dgm:pt modelId="{579CA9E0-8965-4855-9CCD-EC52831A10F4}" type="parTrans" cxnId="{07FA1D06-1B13-441C-87FF-81CF72C013F3}">
      <dgm:prSet/>
      <dgm:spPr/>
    </dgm:pt>
    <dgm:pt modelId="{4A257DE1-D40C-413D-9F1F-BD72D34A5FC8}" type="sibTrans" cxnId="{07FA1D06-1B13-441C-87FF-81CF72C013F3}">
      <dgm:prSet/>
      <dgm:spPr/>
    </dgm:pt>
    <dgm:pt modelId="{164A2BA8-2D1C-41EC-878F-DF4843EB4121}" type="pres">
      <dgm:prSet presAssocID="{B777338B-83D6-45A7-9EDC-84E6960A4AC5}" presName="root" presStyleCnt="0">
        <dgm:presLayoutVars>
          <dgm:dir/>
          <dgm:resizeHandles val="exact"/>
        </dgm:presLayoutVars>
      </dgm:prSet>
      <dgm:spPr/>
    </dgm:pt>
    <dgm:pt modelId="{3D5EC289-75C5-4728-9E09-86D8CA5944C3}" type="pres">
      <dgm:prSet presAssocID="{2ECFF828-64CA-42F6-8D4C-2895A2689F4B}" presName="compNode" presStyleCnt="0"/>
      <dgm:spPr/>
    </dgm:pt>
    <dgm:pt modelId="{F7A4429B-6341-4D94-9858-7EE7E4E5F571}" type="pres">
      <dgm:prSet presAssocID="{2ECFF828-64CA-42F6-8D4C-2895A2689F4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6F3D427F-B739-4CCF-AC88-E7E689F5185A}" type="pres">
      <dgm:prSet presAssocID="{2ECFF828-64CA-42F6-8D4C-2895A2689F4B}" presName="iconSpace" presStyleCnt="0"/>
      <dgm:spPr/>
    </dgm:pt>
    <dgm:pt modelId="{25A3B574-8BD6-4FF4-925F-F76A8D4BF18C}" type="pres">
      <dgm:prSet presAssocID="{2ECFF828-64CA-42F6-8D4C-2895A2689F4B}" presName="parTx" presStyleLbl="revTx" presStyleIdx="0" presStyleCnt="4">
        <dgm:presLayoutVars>
          <dgm:chMax val="0"/>
          <dgm:chPref val="0"/>
        </dgm:presLayoutVars>
      </dgm:prSet>
      <dgm:spPr/>
    </dgm:pt>
    <dgm:pt modelId="{BF58954B-B97C-48C1-8B63-190193EE77EC}" type="pres">
      <dgm:prSet presAssocID="{2ECFF828-64CA-42F6-8D4C-2895A2689F4B}" presName="txSpace" presStyleCnt="0"/>
      <dgm:spPr/>
    </dgm:pt>
    <dgm:pt modelId="{2C7F0DBC-C785-45F8-9DAB-97F1443CF95B}" type="pres">
      <dgm:prSet presAssocID="{2ECFF828-64CA-42F6-8D4C-2895A2689F4B}" presName="desTx" presStyleLbl="revTx" presStyleIdx="1" presStyleCnt="4">
        <dgm:presLayoutVars/>
      </dgm:prSet>
      <dgm:spPr/>
    </dgm:pt>
    <dgm:pt modelId="{069EF40F-FE24-4A81-8859-C43E92D440E1}" type="pres">
      <dgm:prSet presAssocID="{CC848202-A0E4-44F0-B708-E00325A1E4CC}" presName="sibTrans" presStyleCnt="0"/>
      <dgm:spPr/>
    </dgm:pt>
    <dgm:pt modelId="{F49D049A-9A18-4F48-A121-8428DE0C0341}" type="pres">
      <dgm:prSet presAssocID="{02779D68-3E2C-434C-AB57-F1F720B0EA3A}" presName="compNode" presStyleCnt="0"/>
      <dgm:spPr/>
    </dgm:pt>
    <dgm:pt modelId="{3E8E5171-9704-4F76-A264-139C8966BA85}" type="pres">
      <dgm:prSet presAssocID="{02779D68-3E2C-434C-AB57-F1F720B0EA3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1D547445-5DBD-44C0-B96A-33CDCD429EBF}" type="pres">
      <dgm:prSet presAssocID="{02779D68-3E2C-434C-AB57-F1F720B0EA3A}" presName="iconSpace" presStyleCnt="0"/>
      <dgm:spPr/>
    </dgm:pt>
    <dgm:pt modelId="{2017E54C-A0B8-44CA-A499-E457D3CC3C04}" type="pres">
      <dgm:prSet presAssocID="{02779D68-3E2C-434C-AB57-F1F720B0EA3A}" presName="parTx" presStyleLbl="revTx" presStyleIdx="2" presStyleCnt="4">
        <dgm:presLayoutVars>
          <dgm:chMax val="0"/>
          <dgm:chPref val="0"/>
        </dgm:presLayoutVars>
      </dgm:prSet>
      <dgm:spPr/>
    </dgm:pt>
    <dgm:pt modelId="{66DC02DF-19E3-4BE0-BE2B-DEFA85F411AB}" type="pres">
      <dgm:prSet presAssocID="{02779D68-3E2C-434C-AB57-F1F720B0EA3A}" presName="txSpace" presStyleCnt="0"/>
      <dgm:spPr/>
    </dgm:pt>
    <dgm:pt modelId="{E3ED84FD-4207-4946-B593-1CF299A9B830}" type="pres">
      <dgm:prSet presAssocID="{02779D68-3E2C-434C-AB57-F1F720B0EA3A}" presName="desTx" presStyleLbl="revTx" presStyleIdx="3" presStyleCnt="4">
        <dgm:presLayoutVars/>
      </dgm:prSet>
      <dgm:spPr/>
    </dgm:pt>
  </dgm:ptLst>
  <dgm:cxnLst>
    <dgm:cxn modelId="{07FA1D06-1B13-441C-87FF-81CF72C013F3}" srcId="{02779D68-3E2C-434C-AB57-F1F720B0EA3A}" destId="{BBF4F1FC-29D1-40FC-949E-F294E03B4456}" srcOrd="2" destOrd="0" parTransId="{579CA9E0-8965-4855-9CCD-EC52831A10F4}" sibTransId="{4A257DE1-D40C-413D-9F1F-BD72D34A5FC8}"/>
    <dgm:cxn modelId="{C8F2C013-DE8D-4C12-B6C4-89292B274AF4}" type="presOf" srcId="{BBF4F1FC-29D1-40FC-949E-F294E03B4456}" destId="{E3ED84FD-4207-4946-B593-1CF299A9B830}" srcOrd="0" destOrd="2" presId="urn:microsoft.com/office/officeart/2018/5/layout/CenteredIconLabelDescriptionList"/>
    <dgm:cxn modelId="{4438281C-ADF5-4A6A-B6B7-48E83F811611}" type="presOf" srcId="{CF3154A3-CD78-4FB9-A357-B2DB75F48CA2}" destId="{2C7F0DBC-C785-45F8-9DAB-97F1443CF95B}" srcOrd="0" destOrd="0" presId="urn:microsoft.com/office/officeart/2018/5/layout/CenteredIconLabelDescriptionList"/>
    <dgm:cxn modelId="{BD9BA42E-AE1F-4E56-89F7-0555FD1C7654}" type="presOf" srcId="{02779D68-3E2C-434C-AB57-F1F720B0EA3A}" destId="{2017E54C-A0B8-44CA-A499-E457D3CC3C04}" srcOrd="0" destOrd="0" presId="urn:microsoft.com/office/officeart/2018/5/layout/CenteredIconLabelDescriptionList"/>
    <dgm:cxn modelId="{5AB42032-7D0C-4421-BE2B-91F5490A35B5}" type="presOf" srcId="{68E2D58D-E552-4F40-BD5F-7DCDF7C5F735}" destId="{E3ED84FD-4207-4946-B593-1CF299A9B830}" srcOrd="0" destOrd="0" presId="urn:microsoft.com/office/officeart/2018/5/layout/CenteredIconLabelDescriptionList"/>
    <dgm:cxn modelId="{794F3E43-2B40-405A-92E3-A2C2FF3AF3CF}" type="presOf" srcId="{2ECFF828-64CA-42F6-8D4C-2895A2689F4B}" destId="{25A3B574-8BD6-4FF4-925F-F76A8D4BF18C}" srcOrd="0" destOrd="0" presId="urn:microsoft.com/office/officeart/2018/5/layout/CenteredIconLabelDescriptionList"/>
    <dgm:cxn modelId="{FDC2F86B-5F2D-4B3D-B42D-F54EDDF605AD}" type="presOf" srcId="{B777338B-83D6-45A7-9EDC-84E6960A4AC5}" destId="{164A2BA8-2D1C-41EC-878F-DF4843EB4121}" srcOrd="0" destOrd="0" presId="urn:microsoft.com/office/officeart/2018/5/layout/CenteredIconLabelDescriptionList"/>
    <dgm:cxn modelId="{6FD3D171-7B0E-4304-8DC5-DE65A6FFC413}" srcId="{02779D68-3E2C-434C-AB57-F1F720B0EA3A}" destId="{758D1DA3-741E-4EB4-8487-764189C40881}" srcOrd="1" destOrd="0" parTransId="{BDF5766B-BB17-4CDA-BC53-1A2257449F5B}" sibTransId="{109CB20A-ABDE-45CD-A4F1-BBF4374DE6E3}"/>
    <dgm:cxn modelId="{E08C9D89-5C15-451A-B409-791C4814F127}" srcId="{2ECFF828-64CA-42F6-8D4C-2895A2689F4B}" destId="{24B39EDF-9235-48BC-852E-258FBB7B9918}" srcOrd="1" destOrd="0" parTransId="{16189FB5-94B4-4F88-BF6E-D53F729A581E}" sibTransId="{047C0D2E-C194-4D73-9F9E-F46FE9A1BD2D}"/>
    <dgm:cxn modelId="{B63EF38E-CC50-46EB-9682-5F2333A9D834}" srcId="{B777338B-83D6-45A7-9EDC-84E6960A4AC5}" destId="{2ECFF828-64CA-42F6-8D4C-2895A2689F4B}" srcOrd="0" destOrd="0" parTransId="{9DFDF218-2AF0-47A3-B18C-301182801D60}" sibTransId="{CC848202-A0E4-44F0-B708-E00325A1E4CC}"/>
    <dgm:cxn modelId="{CA8DC994-0611-4E6B-B508-866DA34B6FA1}" srcId="{B777338B-83D6-45A7-9EDC-84E6960A4AC5}" destId="{02779D68-3E2C-434C-AB57-F1F720B0EA3A}" srcOrd="1" destOrd="0" parTransId="{9AE3ECE0-ABAB-4E7D-B054-EC73AD86938B}" sibTransId="{CDEC7635-8113-498D-BDF4-97A1EA41E7ED}"/>
    <dgm:cxn modelId="{C6BF369E-AADD-4FF8-9334-4B6864933B4E}" type="presOf" srcId="{758D1DA3-741E-4EB4-8487-764189C40881}" destId="{E3ED84FD-4207-4946-B593-1CF299A9B830}" srcOrd="0" destOrd="1" presId="urn:microsoft.com/office/officeart/2018/5/layout/CenteredIconLabelDescriptionList"/>
    <dgm:cxn modelId="{71780CB0-CC2D-43C9-8B4C-905180612076}" type="presOf" srcId="{24B39EDF-9235-48BC-852E-258FBB7B9918}" destId="{2C7F0DBC-C785-45F8-9DAB-97F1443CF95B}" srcOrd="0" destOrd="1" presId="urn:microsoft.com/office/officeart/2018/5/layout/CenteredIconLabelDescriptionList"/>
    <dgm:cxn modelId="{E063E6CB-E331-4504-9D7B-2F5DB32C23E4}" srcId="{2ECFF828-64CA-42F6-8D4C-2895A2689F4B}" destId="{CF3154A3-CD78-4FB9-A357-B2DB75F48CA2}" srcOrd="0" destOrd="0" parTransId="{2929D7CB-1434-43E9-8C4A-82AD00F5DD96}" sibTransId="{D0102A59-6E50-4409-986F-17E17E4CE6A8}"/>
    <dgm:cxn modelId="{EBAE58DF-8423-4CBC-A533-84228D182EEF}" srcId="{02779D68-3E2C-434C-AB57-F1F720B0EA3A}" destId="{68E2D58D-E552-4F40-BD5F-7DCDF7C5F735}" srcOrd="0" destOrd="0" parTransId="{9D7C569C-7013-4AFA-B5C3-68427E05A566}" sibTransId="{30CB705C-F17B-4BB2-97E8-0F3BFC8A2336}"/>
    <dgm:cxn modelId="{EE4E351D-956F-4504-8110-815EA93B667A}" type="presParOf" srcId="{164A2BA8-2D1C-41EC-878F-DF4843EB4121}" destId="{3D5EC289-75C5-4728-9E09-86D8CA5944C3}" srcOrd="0" destOrd="0" presId="urn:microsoft.com/office/officeart/2018/5/layout/CenteredIconLabelDescriptionList"/>
    <dgm:cxn modelId="{CD74A0D5-68AF-499C-91B4-FA5528E3D287}" type="presParOf" srcId="{3D5EC289-75C5-4728-9E09-86D8CA5944C3}" destId="{F7A4429B-6341-4D94-9858-7EE7E4E5F571}" srcOrd="0" destOrd="0" presId="urn:microsoft.com/office/officeart/2018/5/layout/CenteredIconLabelDescriptionList"/>
    <dgm:cxn modelId="{3E390B3B-67E5-4F96-9584-950B4D92B52C}" type="presParOf" srcId="{3D5EC289-75C5-4728-9E09-86D8CA5944C3}" destId="{6F3D427F-B739-4CCF-AC88-E7E689F5185A}" srcOrd="1" destOrd="0" presId="urn:microsoft.com/office/officeart/2018/5/layout/CenteredIconLabelDescriptionList"/>
    <dgm:cxn modelId="{4A1CC7B5-2DEE-4CA2-BCEE-F139AFE3B0BE}" type="presParOf" srcId="{3D5EC289-75C5-4728-9E09-86D8CA5944C3}" destId="{25A3B574-8BD6-4FF4-925F-F76A8D4BF18C}" srcOrd="2" destOrd="0" presId="urn:microsoft.com/office/officeart/2018/5/layout/CenteredIconLabelDescriptionList"/>
    <dgm:cxn modelId="{51A13529-07D6-4819-AC68-600EC7F1E188}" type="presParOf" srcId="{3D5EC289-75C5-4728-9E09-86D8CA5944C3}" destId="{BF58954B-B97C-48C1-8B63-190193EE77EC}" srcOrd="3" destOrd="0" presId="urn:microsoft.com/office/officeart/2018/5/layout/CenteredIconLabelDescriptionList"/>
    <dgm:cxn modelId="{3DA867A0-3B4E-4784-BCB5-5E93C2E5177D}" type="presParOf" srcId="{3D5EC289-75C5-4728-9E09-86D8CA5944C3}" destId="{2C7F0DBC-C785-45F8-9DAB-97F1443CF95B}" srcOrd="4" destOrd="0" presId="urn:microsoft.com/office/officeart/2018/5/layout/CenteredIconLabelDescriptionList"/>
    <dgm:cxn modelId="{6DFA8B7F-1E61-4F0A-8C06-1B00730AED19}" type="presParOf" srcId="{164A2BA8-2D1C-41EC-878F-DF4843EB4121}" destId="{069EF40F-FE24-4A81-8859-C43E92D440E1}" srcOrd="1" destOrd="0" presId="urn:microsoft.com/office/officeart/2018/5/layout/CenteredIconLabelDescriptionList"/>
    <dgm:cxn modelId="{4860AAA6-2905-412D-87DF-29F0E0436BCF}" type="presParOf" srcId="{164A2BA8-2D1C-41EC-878F-DF4843EB4121}" destId="{F49D049A-9A18-4F48-A121-8428DE0C0341}" srcOrd="2" destOrd="0" presId="urn:microsoft.com/office/officeart/2018/5/layout/CenteredIconLabelDescriptionList"/>
    <dgm:cxn modelId="{5F2AB06E-CC85-4329-9C0B-410FCD8DAAF2}" type="presParOf" srcId="{F49D049A-9A18-4F48-A121-8428DE0C0341}" destId="{3E8E5171-9704-4F76-A264-139C8966BA85}" srcOrd="0" destOrd="0" presId="urn:microsoft.com/office/officeart/2018/5/layout/CenteredIconLabelDescriptionList"/>
    <dgm:cxn modelId="{672143B2-3F58-4F64-AB85-EB4C7BA77B6F}" type="presParOf" srcId="{F49D049A-9A18-4F48-A121-8428DE0C0341}" destId="{1D547445-5DBD-44C0-B96A-33CDCD429EBF}" srcOrd="1" destOrd="0" presId="urn:microsoft.com/office/officeart/2018/5/layout/CenteredIconLabelDescriptionList"/>
    <dgm:cxn modelId="{8F47DEF1-6B65-4F23-AAB6-83F2D5BCB946}" type="presParOf" srcId="{F49D049A-9A18-4F48-A121-8428DE0C0341}" destId="{2017E54C-A0B8-44CA-A499-E457D3CC3C04}" srcOrd="2" destOrd="0" presId="urn:microsoft.com/office/officeart/2018/5/layout/CenteredIconLabelDescriptionList"/>
    <dgm:cxn modelId="{11EE3624-45CE-4B17-91F1-745AC11E6234}" type="presParOf" srcId="{F49D049A-9A18-4F48-A121-8428DE0C0341}" destId="{66DC02DF-19E3-4BE0-BE2B-DEFA85F411AB}" srcOrd="3" destOrd="0" presId="urn:microsoft.com/office/officeart/2018/5/layout/CenteredIconLabelDescriptionList"/>
    <dgm:cxn modelId="{70D16965-2D8F-4009-8F98-5A276F15F6F5}" type="presParOf" srcId="{F49D049A-9A18-4F48-A121-8428DE0C0341}" destId="{E3ED84FD-4207-4946-B593-1CF299A9B830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A4429B-6341-4D94-9858-7EE7E4E5F571}">
      <dsp:nvSpPr>
        <dsp:cNvPr id="0" name=""/>
        <dsp:cNvSpPr/>
      </dsp:nvSpPr>
      <dsp:spPr>
        <a:xfrm>
          <a:off x="1822068" y="492849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A3B574-8BD6-4FF4-925F-F76A8D4BF18C}">
      <dsp:nvSpPr>
        <dsp:cNvPr id="0" name=""/>
        <dsp:cNvSpPr/>
      </dsp:nvSpPr>
      <dsp:spPr>
        <a:xfrm>
          <a:off x="418068" y="2148837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600" b="1" i="0" u="none" strike="noStrike" kern="1200" cap="none" baseline="0" noProof="0" dirty="0">
              <a:solidFill>
                <a:srgbClr val="010000"/>
              </a:solidFill>
              <a:latin typeface="Calibri Light"/>
              <a:cs typeface="Calibri Light"/>
            </a:rPr>
            <a:t>Intent of session</a:t>
          </a:r>
        </a:p>
      </dsp:txBody>
      <dsp:txXfrm>
        <a:off x="418068" y="2148837"/>
        <a:ext cx="4320000" cy="648000"/>
      </dsp:txXfrm>
    </dsp:sp>
    <dsp:sp modelId="{2C7F0DBC-C785-45F8-9DAB-97F1443CF95B}">
      <dsp:nvSpPr>
        <dsp:cNvPr id="0" name=""/>
        <dsp:cNvSpPr/>
      </dsp:nvSpPr>
      <dsp:spPr>
        <a:xfrm>
          <a:off x="418068" y="2863809"/>
          <a:ext cx="4320000" cy="977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Calibri Light" panose="020F0302020204030204"/>
            </a:rPr>
            <a:t>Convey the importance of icebreakers</a:t>
          </a:r>
          <a:endParaRPr lang="en-US" sz="1700" kern="1200" dirty="0"/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Calibri Light" panose="020F0302020204030204"/>
            </a:rPr>
            <a:t>Share examples of icebreakers</a:t>
          </a:r>
          <a:endParaRPr lang="en-US" sz="1700" kern="1200" dirty="0"/>
        </a:p>
      </dsp:txBody>
      <dsp:txXfrm>
        <a:off x="418068" y="2863809"/>
        <a:ext cx="4320000" cy="977596"/>
      </dsp:txXfrm>
    </dsp:sp>
    <dsp:sp modelId="{3E8E5171-9704-4F76-A264-139C8966BA85}">
      <dsp:nvSpPr>
        <dsp:cNvPr id="0" name=""/>
        <dsp:cNvSpPr/>
      </dsp:nvSpPr>
      <dsp:spPr>
        <a:xfrm>
          <a:off x="6898068" y="492849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17E54C-A0B8-44CA-A499-E457D3CC3C04}">
      <dsp:nvSpPr>
        <dsp:cNvPr id="0" name=""/>
        <dsp:cNvSpPr/>
      </dsp:nvSpPr>
      <dsp:spPr>
        <a:xfrm>
          <a:off x="5494068" y="2148837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600" kern="1200" dirty="0">
              <a:latin typeface="Calibri Light" panose="020F0302020204030204"/>
            </a:rPr>
            <a:t>agenda</a:t>
          </a:r>
          <a:endParaRPr lang="en-US" sz="3600" kern="1200" dirty="0"/>
        </a:p>
      </dsp:txBody>
      <dsp:txXfrm>
        <a:off x="5494068" y="2148837"/>
        <a:ext cx="4320000" cy="648000"/>
      </dsp:txXfrm>
    </dsp:sp>
    <dsp:sp modelId="{E3ED84FD-4207-4946-B593-1CF299A9B830}">
      <dsp:nvSpPr>
        <dsp:cNvPr id="0" name=""/>
        <dsp:cNvSpPr/>
      </dsp:nvSpPr>
      <dsp:spPr>
        <a:xfrm>
          <a:off x="5494068" y="2863809"/>
          <a:ext cx="4320000" cy="977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Calibri Light" panose="020F0302020204030204"/>
            </a:rPr>
            <a:t>Icebreaker in break</a:t>
          </a:r>
          <a:r>
            <a:rPr lang="en-US" sz="1700" kern="1200" dirty="0"/>
            <a:t> out rooms</a:t>
          </a:r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Calibri Light" panose="020F0302020204030204"/>
            </a:rPr>
            <a:t>Full group discussion</a:t>
          </a:r>
          <a:endParaRPr lang="en-US" sz="1700" kern="1200" dirty="0"/>
        </a:p>
        <a:p>
          <a:pPr marL="0" lvl="0" indent="0" algn="ctr" defTabSz="7556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Calibri Light" panose="020F0302020204030204"/>
            </a:rPr>
            <a:t>Sharing of examples</a:t>
          </a:r>
        </a:p>
      </dsp:txBody>
      <dsp:txXfrm>
        <a:off x="5494068" y="2863809"/>
        <a:ext cx="4320000" cy="9775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ultyfocus.com/articles/effective-teaching-strategies/first-day-of-class-activity-the-interest-inventory/" TargetMode="External"/><Relationship Id="rId2" Type="http://schemas.openxmlformats.org/officeDocument/2006/relationships/hyperlink" Target="https://www.facultyfocus.com/articles/effective-teaching-strategies/a-starter-activity-to-begin-any-class/?st=FFWeekly;sc=FFWeekly200724;utm_term=FFWeekly200724&amp;utm_source=ActiveCampaign&amp;utm_medium=email&amp;utm_content=Maximizing+Student+Engagement+with+Course+Readings&amp;utm_campaign=FF20072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l.sps.northwestern.edu/blog/2015/07/the-importance-of-icebreakers-in-online-classes/" TargetMode="External"/><Relationship Id="rId4" Type="http://schemas.openxmlformats.org/officeDocument/2006/relationships/hyperlink" Target="https://www.mindtools.com/pages/article/newLDR_76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gnatiawebs.blogspot.com/2016/10/edenrw9-community-of-inquiry-framework.html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5555856-9970-4BC3-9AA9-6A917F53A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421721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7F487851-BFAF-46D8-A1ED-50CAD6E46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EBE4660-B653-46BD-8C8B-F85AD5AAA509}"/>
              </a:ext>
            </a:extLst>
          </p:cNvPr>
          <p:cNvSpPr txBox="1"/>
          <p:nvPr/>
        </p:nvSpPr>
        <p:spPr>
          <a:xfrm>
            <a:off x="6590662" y="4267832"/>
            <a:ext cx="4805996" cy="1297115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Breaking the Ice Online</a:t>
            </a:r>
            <a:endParaRPr lang="en-US" sz="3100" kern="1200">
              <a:solidFill>
                <a:srgbClr val="000000"/>
              </a:solidFill>
              <a:latin typeface="+mj-lt"/>
              <a:ea typeface="+mj-ea"/>
              <a:cs typeface="Calibri Ligh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D50F02-6DD0-4AF3-8A95-06FE942CFD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79155" y="5312433"/>
            <a:ext cx="4805691" cy="8388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1800" kern="12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with Jessica Mansbach  </a:t>
            </a:r>
          </a:p>
        </p:txBody>
      </p:sp>
      <p:sp>
        <p:nvSpPr>
          <p:cNvPr id="19" name="Freeform 50">
            <a:extLst>
              <a:ext uri="{FF2B5EF4-FFF2-40B4-BE49-F238E27FC236}">
                <a16:creationId xmlns:a16="http://schemas.microsoft.com/office/drawing/2014/main" id="{13722DD7-BA73-4776-93A3-94491FEF7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1159"/>
            <a:ext cx="5464879" cy="6276841"/>
          </a:xfrm>
          <a:custGeom>
            <a:avLst/>
            <a:gdLst>
              <a:gd name="connsiteX0" fmla="*/ 3299930 w 5464879"/>
              <a:gd name="connsiteY0" fmla="*/ 0 h 6276841"/>
              <a:gd name="connsiteX1" fmla="*/ 5398992 w 5464879"/>
              <a:gd name="connsiteY1" fmla="*/ 753544 h 6276841"/>
              <a:gd name="connsiteX2" fmla="*/ 5464879 w 5464879"/>
              <a:gd name="connsiteY2" fmla="*/ 813426 h 6276841"/>
              <a:gd name="connsiteX3" fmla="*/ 5464879 w 5464879"/>
              <a:gd name="connsiteY3" fmla="*/ 5786434 h 6276841"/>
              <a:gd name="connsiteX4" fmla="*/ 5398992 w 5464879"/>
              <a:gd name="connsiteY4" fmla="*/ 5846317 h 6276841"/>
              <a:gd name="connsiteX5" fmla="*/ 4872873 w 5464879"/>
              <a:gd name="connsiteY5" fmla="*/ 6201577 h 6276841"/>
              <a:gd name="connsiteX6" fmla="*/ 4716632 w 5464879"/>
              <a:gd name="connsiteY6" fmla="*/ 6276841 h 6276841"/>
              <a:gd name="connsiteX7" fmla="*/ 1883227 w 5464879"/>
              <a:gd name="connsiteY7" fmla="*/ 6276841 h 6276841"/>
              <a:gd name="connsiteX8" fmla="*/ 1726987 w 5464879"/>
              <a:gd name="connsiteY8" fmla="*/ 6201577 h 6276841"/>
              <a:gd name="connsiteX9" fmla="*/ 0 w 5464879"/>
              <a:gd name="connsiteY9" fmla="*/ 3299930 h 6276841"/>
              <a:gd name="connsiteX10" fmla="*/ 3299930 w 5464879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64879" h="6276841">
                <a:moveTo>
                  <a:pt x="3299930" y="0"/>
                </a:moveTo>
                <a:cubicBezTo>
                  <a:pt x="4097274" y="0"/>
                  <a:pt x="4828569" y="282789"/>
                  <a:pt x="5398992" y="753544"/>
                </a:cubicBezTo>
                <a:lnTo>
                  <a:pt x="5464879" y="813426"/>
                </a:lnTo>
                <a:lnTo>
                  <a:pt x="5464879" y="5786434"/>
                </a:lnTo>
                <a:lnTo>
                  <a:pt x="5398992" y="5846317"/>
                </a:lnTo>
                <a:cubicBezTo>
                  <a:pt x="5236014" y="5980818"/>
                  <a:pt x="5059904" y="6099975"/>
                  <a:pt x="4872873" y="6201577"/>
                </a:cubicBezTo>
                <a:lnTo>
                  <a:pt x="4716632" y="6276841"/>
                </a:lnTo>
                <a:lnTo>
                  <a:pt x="1883227" y="6276841"/>
                </a:lnTo>
                <a:lnTo>
                  <a:pt x="1726987" y="6201577"/>
                </a:lnTo>
                <a:cubicBezTo>
                  <a:pt x="698316" y="5642769"/>
                  <a:pt x="0" y="4552900"/>
                  <a:pt x="0" y="3299930"/>
                </a:cubicBezTo>
                <a:cubicBezTo>
                  <a:pt x="0" y="1477429"/>
                  <a:pt x="1477429" y="0"/>
                  <a:pt x="3299930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Picture 4" descr="A close up of text on a white background&#10;&#10;Description generated with very high confidence">
            <a:extLst>
              <a:ext uri="{FF2B5EF4-FFF2-40B4-BE49-F238E27FC236}">
                <a16:creationId xmlns:a16="http://schemas.microsoft.com/office/drawing/2014/main" id="{5FE9721F-7C4F-44C6-802F-F2CD40F50F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470" y="2876646"/>
            <a:ext cx="4141760" cy="2019107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632590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EADCAF8-8823-4E89-8612-21029831A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8CA07B2-0819-4B62-9425-7A52BBDD70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02BEE4-A5D4-40AF-882D-49D34B086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F5843EB-154F-4459-8954-BB1DF64BBD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5905135-55D9-431B-8D5A-4C5C92B1F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accent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B732812-A0BB-4324-B390-DFEF26C109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1FEC055-6F76-4E20-BC93-76C2F58E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74CD21D-122E-4F3D-82AF-F4A37C278A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A7FF51F-3820-41BE-8690-7E758ECFA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gradFill>
              <a:gsLst>
                <a:gs pos="813">
                  <a:schemeClr val="bg1">
                    <a:alpha val="41000"/>
                  </a:schemeClr>
                </a:gs>
                <a:gs pos="20000">
                  <a:schemeClr val="accent5">
                    <a:lumMod val="85000"/>
                    <a:alpha val="56000"/>
                  </a:schemeClr>
                </a:gs>
                <a:gs pos="44000">
                  <a:schemeClr val="accent6">
                    <a:lumMod val="40000"/>
                    <a:lumOff val="60000"/>
                    <a:alpha val="57000"/>
                  </a:schemeClr>
                </a:gs>
                <a:gs pos="100000">
                  <a:schemeClr val="bg1">
                    <a:alpha val="59000"/>
                  </a:schemeClr>
                </a:gs>
                <a:gs pos="74000">
                  <a:schemeClr val="accent1">
                    <a:lumMod val="91000"/>
                    <a:lumOff val="9000"/>
                    <a:alpha val="34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85EAD889-EA4D-485F-BA9C-F6473A432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6957D8A-AD93-46D7-B17A-C34438F19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368" y="2043663"/>
            <a:ext cx="6105194" cy="203105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2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other </a:t>
            </a:r>
            <a:r>
              <a:rPr lang="en-US" sz="5200" dirty="0">
                <a:solidFill>
                  <a:schemeClr val="tx2"/>
                </a:solidFill>
              </a:rPr>
              <a:t>icebreaker activities</a:t>
            </a:r>
            <a:r>
              <a:rPr lang="en-US" sz="52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can you do?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55F5A6-71CF-49FC-9EBC-C4708058D1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5368" y="4160126"/>
            <a:ext cx="6105194" cy="682079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kern="120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Chat</a:t>
            </a:r>
          </a:p>
        </p:txBody>
      </p:sp>
    </p:spTree>
    <p:extLst>
      <p:ext uri="{BB962C8B-B14F-4D97-AF65-F5344CB8AC3E}">
        <p14:creationId xmlns:p14="http://schemas.microsoft.com/office/powerpoint/2010/main" val="2738806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0A2E53-9BF6-4012-A9B3-181C2948E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cs typeface="Calibri Light"/>
              </a:rPr>
              <a:t>Considerations for Doing Icebreakers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C44C0-2C01-417C-BD9D-F87B510AC1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1"/>
            <a:r>
              <a:rPr lang="en-US" dirty="0">
                <a:ea typeface="+mn-lt"/>
                <a:cs typeface="+mn-lt"/>
              </a:rPr>
              <a:t>How can all students participate?</a:t>
            </a:r>
          </a:p>
          <a:p>
            <a:pPr marL="457200" lvl="1" indent="0">
              <a:buNone/>
            </a:pPr>
            <a:endParaRPr lang="en-US" dirty="0"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Will students be put on the spot?</a:t>
            </a:r>
          </a:p>
          <a:p>
            <a:pPr marL="457200" lvl="1" indent="0">
              <a:buNone/>
            </a:pPr>
            <a:endParaRPr lang="en-US" dirty="0"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What purpose does the icebreaker serve?</a:t>
            </a:r>
          </a:p>
          <a:p>
            <a:pPr marL="457200" lvl="1" indent="0">
              <a:buNone/>
            </a:pPr>
            <a:endParaRPr lang="en-US" dirty="0"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Are the instructions easy for all students to understand?</a:t>
            </a:r>
          </a:p>
          <a:p>
            <a:endParaRPr lang="en-US" sz="2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93759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87F5F6-E804-46FE-A6C4-2233799D1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  <a:cs typeface="Calibri Light"/>
              </a:rPr>
              <a:t>References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B058D-1A2E-4879-B368-4E28DB258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buNone/>
            </a:pPr>
            <a:r>
              <a:rPr lang="en-US" sz="1300" u="sng">
                <a:ea typeface="+mn-lt"/>
                <a:cs typeface="+mn-lt"/>
                <a:hlinkClick r:id="rId2"/>
              </a:rPr>
              <a:t>A Starter Activity to Begin Any Class</a:t>
            </a:r>
            <a:endParaRPr lang="en-US" sz="1300">
              <a:ea typeface="+mn-lt"/>
              <a:cs typeface="+mn-lt"/>
            </a:endParaRPr>
          </a:p>
          <a:p>
            <a:pPr>
              <a:buNone/>
            </a:pPr>
            <a:endParaRPr lang="en-US" sz="1300" u="sng">
              <a:ea typeface="+mn-lt"/>
              <a:cs typeface="+mn-lt"/>
            </a:endParaRPr>
          </a:p>
          <a:p>
            <a:pPr>
              <a:buNone/>
            </a:pPr>
            <a:r>
              <a:rPr lang="en-US" sz="1300" u="sng">
                <a:ea typeface="+mn-lt"/>
                <a:cs typeface="+mn-lt"/>
                <a:hlinkClick r:id="rId3"/>
              </a:rPr>
              <a:t>First Day of Class Activity: The Interest Inventory </a:t>
            </a:r>
            <a:endParaRPr lang="en-US" sz="1300">
              <a:ea typeface="+mn-lt"/>
              <a:cs typeface="+mn-lt"/>
            </a:endParaRPr>
          </a:p>
          <a:p>
            <a:pPr>
              <a:buNone/>
            </a:pPr>
            <a:endParaRPr lang="en-US" sz="1300">
              <a:ea typeface="+mn-lt"/>
              <a:cs typeface="+mn-lt"/>
            </a:endParaRPr>
          </a:p>
          <a:p>
            <a:pPr>
              <a:buNone/>
            </a:pPr>
            <a:r>
              <a:rPr lang="en-US" sz="1300">
                <a:ea typeface="+mn-lt"/>
                <a:cs typeface="+mn-lt"/>
              </a:rPr>
              <a:t>Garrison, D. R., Anderson, T., &amp; Archer, W. (2010). The first decade of the community of inquiry framework: A retrospective. </a:t>
            </a:r>
            <a:r>
              <a:rPr lang="en-US" sz="1300" i="1">
                <a:ea typeface="+mn-lt"/>
                <a:cs typeface="+mn-lt"/>
              </a:rPr>
              <a:t>The internet and higher education</a:t>
            </a:r>
            <a:r>
              <a:rPr lang="en-US" sz="1300">
                <a:ea typeface="+mn-lt"/>
                <a:cs typeface="+mn-lt"/>
              </a:rPr>
              <a:t>, </a:t>
            </a:r>
            <a:r>
              <a:rPr lang="en-US" sz="1300" i="1">
                <a:ea typeface="+mn-lt"/>
                <a:cs typeface="+mn-lt"/>
              </a:rPr>
              <a:t>13</a:t>
            </a:r>
            <a:r>
              <a:rPr lang="en-US" sz="1300">
                <a:ea typeface="+mn-lt"/>
                <a:cs typeface="+mn-lt"/>
              </a:rPr>
              <a:t>(1-2), 5-9.</a:t>
            </a:r>
          </a:p>
          <a:p>
            <a:pPr>
              <a:buNone/>
            </a:pPr>
            <a:endParaRPr lang="en-US" sz="1300">
              <a:ea typeface="+mn-lt"/>
              <a:cs typeface="+mn-lt"/>
            </a:endParaRPr>
          </a:p>
          <a:p>
            <a:pPr>
              <a:buNone/>
            </a:pPr>
            <a:r>
              <a:rPr lang="en-US" sz="1300" u="sng">
                <a:ea typeface="+mn-lt"/>
                <a:cs typeface="+mn-lt"/>
                <a:hlinkClick r:id="rId4"/>
              </a:rPr>
              <a:t>Icebreakers: Easing Group Contribution</a:t>
            </a:r>
            <a:endParaRPr lang="en-US" sz="1300">
              <a:ea typeface="+mn-lt"/>
              <a:cs typeface="+mn-lt"/>
            </a:endParaRPr>
          </a:p>
          <a:p>
            <a:pPr>
              <a:buNone/>
            </a:pPr>
            <a:endParaRPr lang="en-US" sz="1300" u="sng">
              <a:ea typeface="+mn-lt"/>
              <a:cs typeface="+mn-lt"/>
            </a:endParaRPr>
          </a:p>
          <a:p>
            <a:pPr>
              <a:buNone/>
            </a:pPr>
            <a:r>
              <a:rPr lang="en-US" sz="1300" dirty="0">
                <a:ea typeface="+mn-lt"/>
                <a:cs typeface="+mn-lt"/>
              </a:rPr>
              <a:t>Silberman, M. (1996). </a:t>
            </a:r>
            <a:r>
              <a:rPr lang="en-US" sz="1300" i="1" dirty="0">
                <a:ea typeface="+mn-lt"/>
                <a:cs typeface="+mn-lt"/>
              </a:rPr>
              <a:t>Active Learning: 101 Strategies To Teach Any Subject</a:t>
            </a:r>
            <a:r>
              <a:rPr lang="en-US" sz="1300" dirty="0">
                <a:ea typeface="+mn-lt"/>
                <a:cs typeface="+mn-lt"/>
              </a:rPr>
              <a:t>. Prentice-Hall.</a:t>
            </a:r>
          </a:p>
          <a:p>
            <a:pPr>
              <a:buNone/>
            </a:pPr>
            <a:endParaRPr lang="en-US" sz="1300">
              <a:ea typeface="+mn-lt"/>
              <a:cs typeface="+mn-lt"/>
            </a:endParaRPr>
          </a:p>
          <a:p>
            <a:pPr>
              <a:buNone/>
            </a:pPr>
            <a:r>
              <a:rPr lang="en-US" sz="1300" u="sng">
                <a:ea typeface="+mn-lt"/>
                <a:cs typeface="+mn-lt"/>
                <a:hlinkClick r:id="rId5"/>
              </a:rPr>
              <a:t>The Importance of Icebreakers In Online Classes</a:t>
            </a:r>
            <a:endParaRPr lang="en-US" sz="1300">
              <a:ea typeface="+mn-lt"/>
              <a:cs typeface="+mn-lt"/>
            </a:endParaRPr>
          </a:p>
          <a:p>
            <a:pPr marL="0" indent="0">
              <a:buNone/>
            </a:pPr>
            <a:endParaRPr lang="en-US" sz="130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420753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43492-8872-4D82-9E70-00F800CB6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09521"/>
            <a:ext cx="10232136" cy="1014984"/>
          </a:xfrm>
        </p:spPr>
        <p:txBody>
          <a:bodyPr>
            <a:normAutofit/>
          </a:bodyPr>
          <a:lstStyle/>
          <a:p>
            <a:r>
              <a:rPr lang="en-US" sz="4000">
                <a:cs typeface="Calibri Light"/>
              </a:rPr>
              <a:t>Plan for the Session</a:t>
            </a:r>
            <a:endParaRPr lang="en-US" sz="40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D1F6C79-B449-4284-B7DE-55E3FFB236E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15568" y="1673352"/>
          <a:ext cx="10232136" cy="433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0329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85085-E879-4AC7-95DF-BF0FFAA34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216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Instructions for Breaking the Ice Activity</a:t>
            </a:r>
          </a:p>
        </p:txBody>
      </p:sp>
      <p:pic>
        <p:nvPicPr>
          <p:cNvPr id="4" name="Picture 4" descr="A close up&#10;&#10;Description automatically generated">
            <a:extLst>
              <a:ext uri="{FF2B5EF4-FFF2-40B4-BE49-F238E27FC236}">
                <a16:creationId xmlns:a16="http://schemas.microsoft.com/office/drawing/2014/main" id="{A6296550-EAFF-4E17-B49D-2B1EA92D01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5471" r="-1" b="-1"/>
          <a:stretch/>
        </p:blipFill>
        <p:spPr>
          <a:xfrm>
            <a:off x="841248" y="2516777"/>
            <a:ext cx="6236208" cy="366018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DD2DF02-96B2-4F31-B75E-09C8D62BC9A0}"/>
              </a:ext>
            </a:extLst>
          </p:cNvPr>
          <p:cNvSpPr txBox="1"/>
          <p:nvPr/>
        </p:nvSpPr>
        <p:spPr>
          <a:xfrm>
            <a:off x="7187415" y="2387381"/>
            <a:ext cx="4724054" cy="3660185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200" dirty="0"/>
              <a:t>Identify three interesting things you have in common. Be prepared to report back to the full group.</a:t>
            </a:r>
            <a:endParaRPr lang="en-US" sz="3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57196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D7F64A8-D625-4F61-A290-B499BB62A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4F43A8-2C7A-47CB-851F-C844AB03E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7363" y="1671569"/>
            <a:ext cx="5801917" cy="2228760"/>
          </a:xfrm>
        </p:spPr>
        <p:txBody>
          <a:bodyPr anchor="b">
            <a:normAutofit/>
          </a:bodyPr>
          <a:lstStyle/>
          <a:p>
            <a:r>
              <a:rPr lang="en-US" sz="4000">
                <a:cs typeface="Calibri Light"/>
              </a:rPr>
              <a:t>Reflection</a:t>
            </a:r>
            <a:endParaRPr lang="en-US" sz="4000"/>
          </a:p>
        </p:txBody>
      </p:sp>
      <p:pic>
        <p:nvPicPr>
          <p:cNvPr id="7" name="Graphic 6" descr="Thought bubble">
            <a:extLst>
              <a:ext uri="{FF2B5EF4-FFF2-40B4-BE49-F238E27FC236}">
                <a16:creationId xmlns:a16="http://schemas.microsoft.com/office/drawing/2014/main" id="{D87893DC-4D27-4605-B6FB-D54E75CD0D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6948" y="2694018"/>
            <a:ext cx="1198532" cy="119853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7D551-4988-46B9-9DB1-27D91BADE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214" y="4072044"/>
            <a:ext cx="10589576" cy="205704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1143000" lvl="1" indent="-457200"/>
            <a:r>
              <a:rPr lang="en-US" sz="3200" dirty="0">
                <a:ea typeface="+mn-lt"/>
                <a:cs typeface="+mn-lt"/>
              </a:rPr>
              <a:t>What do you have in common? </a:t>
            </a:r>
            <a:endParaRPr lang="en-US" sz="3200" dirty="0">
              <a:cs typeface="Calibri"/>
            </a:endParaRPr>
          </a:p>
          <a:p>
            <a:pPr marL="1143000" lvl="1" indent="-457200"/>
            <a:r>
              <a:rPr lang="en-US" sz="3200" dirty="0">
                <a:ea typeface="+mn-lt"/>
                <a:cs typeface="+mn-lt"/>
              </a:rPr>
              <a:t>What was that like?</a:t>
            </a:r>
          </a:p>
          <a:p>
            <a:pPr marL="1143000" lvl="1" indent="-457200"/>
            <a:r>
              <a:rPr lang="en-US" sz="3200" dirty="0">
                <a:ea typeface="+mn-lt"/>
                <a:cs typeface="+mn-lt"/>
              </a:rPr>
              <a:t>How might you adapt this activity for your course?  </a:t>
            </a:r>
            <a:r>
              <a:rPr lang="en-US" sz="2000" dirty="0">
                <a:ea typeface="+mn-lt"/>
                <a:cs typeface="+mn-lt"/>
              </a:rPr>
              <a:t> </a:t>
            </a:r>
          </a:p>
          <a:p>
            <a:pPr marL="0" indent="0">
              <a:buNone/>
            </a:pPr>
            <a:endParaRPr lang="en-US" sz="2000">
              <a:cs typeface="Calibri" panose="020F0502020204030204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180DFC5-7277-4003-AB8F-864981D67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41431" y="816337"/>
            <a:ext cx="5225327" cy="5225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862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AB4E8-BB82-457C-BF22-B6676BA29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Breaking the ice to build community</a:t>
            </a:r>
            <a:endParaRPr lang="en-US"/>
          </a:p>
        </p:txBody>
      </p:sp>
      <p:pic>
        <p:nvPicPr>
          <p:cNvPr id="4" name="Picture 4" descr="A picture containing fruit, device&#10;&#10;Description automatically generated">
            <a:extLst>
              <a:ext uri="{FF2B5EF4-FFF2-40B4-BE49-F238E27FC236}">
                <a16:creationId xmlns:a16="http://schemas.microsoft.com/office/drawing/2014/main" id="{002938B1-E4AF-43E6-8280-497296B9ED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452818" y="1825625"/>
            <a:ext cx="5286363" cy="4351338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6A07990-1140-4EBF-9D94-3D03BC44C11D}"/>
              </a:ext>
            </a:extLst>
          </p:cNvPr>
          <p:cNvSpPr txBox="1"/>
          <p:nvPr/>
        </p:nvSpPr>
        <p:spPr>
          <a:xfrm>
            <a:off x="-6650" y="5988709"/>
            <a:ext cx="5532407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ea typeface="+mn-lt"/>
                <a:cs typeface="+mn-lt"/>
              </a:rPr>
              <a:t>Garrison, D. R., Anderson, T., &amp; Archer, W. (2010). The first decade of the community of inquiry framework: A retrospective. </a:t>
            </a:r>
            <a:r>
              <a:rPr lang="en-US" sz="1600" i="1" dirty="0">
                <a:ea typeface="+mn-lt"/>
                <a:cs typeface="+mn-lt"/>
              </a:rPr>
              <a:t>The internet and higher education</a:t>
            </a:r>
            <a:r>
              <a:rPr lang="en-US" sz="1600" dirty="0">
                <a:ea typeface="+mn-lt"/>
                <a:cs typeface="+mn-lt"/>
              </a:rPr>
              <a:t>, </a:t>
            </a:r>
            <a:r>
              <a:rPr lang="en-US" sz="1600" i="1" dirty="0">
                <a:ea typeface="+mn-lt"/>
                <a:cs typeface="+mn-lt"/>
              </a:rPr>
              <a:t>13</a:t>
            </a:r>
            <a:r>
              <a:rPr lang="en-US" sz="1600" dirty="0">
                <a:ea typeface="+mn-lt"/>
                <a:cs typeface="+mn-lt"/>
              </a:rPr>
              <a:t>(1-2), 5-9.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00273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51BA4DF-2BD4-4EC2-B1DB-B27C8AC71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1B1401-B76C-48CC-9464-D2C703AE1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3733" y="548464"/>
            <a:ext cx="6798541" cy="1675623"/>
          </a:xfrm>
        </p:spPr>
        <p:txBody>
          <a:bodyPr anchor="b">
            <a:normAutofit/>
          </a:bodyPr>
          <a:lstStyle/>
          <a:p>
            <a:r>
              <a:rPr lang="en-US" sz="4000">
                <a:cs typeface="Calibri Light"/>
              </a:rPr>
              <a:t>Types of Icebreakers</a:t>
            </a:r>
            <a:endParaRPr lang="en-US" sz="4000"/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95D1A5B4-E22D-4EE3-9BB0-9F65078045E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667" r="8325"/>
          <a:stretch/>
        </p:blipFill>
        <p:spPr>
          <a:xfrm>
            <a:off x="1" y="10"/>
            <a:ext cx="4196496" cy="6857990"/>
          </a:xfrm>
          <a:prstGeom prst="rect">
            <a:avLst/>
          </a:prstGeom>
          <a:effectLst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773CA-13ED-4CFA-97F0-0B6A3CB23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3734" y="2409830"/>
            <a:ext cx="6798539" cy="370521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Team building</a:t>
            </a:r>
          </a:p>
          <a:p>
            <a:r>
              <a:rPr lang="en-US">
                <a:cs typeface="Calibri"/>
              </a:rPr>
              <a:t>On the spot assessment</a:t>
            </a:r>
          </a:p>
          <a:p>
            <a:r>
              <a:rPr lang="en-US">
                <a:cs typeface="Calibri"/>
              </a:rPr>
              <a:t>Immediate learning involvement</a:t>
            </a:r>
          </a:p>
        </p:txBody>
      </p:sp>
    </p:spTree>
    <p:extLst>
      <p:ext uri="{BB962C8B-B14F-4D97-AF65-F5344CB8AC3E}">
        <p14:creationId xmlns:p14="http://schemas.microsoft.com/office/powerpoint/2010/main" val="2740961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B3B9DBC-97CC-4A18-B4A6-66E240292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492644-1D84-449E-94E4-5FC5C873D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8" y="227"/>
            <a:ext cx="12188952" cy="45518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6AE9D6-15AE-4BF1-B84D-979FF9250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342" y="637953"/>
            <a:ext cx="11234193" cy="318950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8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Team building icebreakers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23" name="Freeform 6">
            <a:extLst>
              <a:ext uri="{FF2B5EF4-FFF2-40B4-BE49-F238E27FC236}">
                <a16:creationId xmlns:a16="http://schemas.microsoft.com/office/drawing/2014/main" id="{94EE1A74-DEBF-434E-8B5E-7AB296ECB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1938528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7">
            <a:extLst>
              <a:ext uri="{FF2B5EF4-FFF2-40B4-BE49-F238E27FC236}">
                <a16:creationId xmlns:a16="http://schemas.microsoft.com/office/drawing/2014/main" id="{8C7C4D4B-92D9-4FA4-A294-749E8574F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1874520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Rectangle 8">
            <a:extLst>
              <a:ext uri="{FF2B5EF4-FFF2-40B4-BE49-F238E27FC236}">
                <a16:creationId xmlns:a16="http://schemas.microsoft.com/office/drawing/2014/main" id="{BADA3358-2A3F-41B0-A458-6FD1DB3AF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DB88D-D66D-4198-9368-10815143BA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5342" y="4377268"/>
            <a:ext cx="7970903" cy="12805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700" kern="1200" dirty="0">
                <a:solidFill>
                  <a:srgbClr val="FEFFFF"/>
                </a:solidFill>
                <a:latin typeface="+mn-lt"/>
                <a:ea typeface="+mn-ea"/>
                <a:cs typeface="+mn-cs"/>
              </a:rPr>
              <a:t>help students get to know each other and allow them to experience working together to solve a problem or accomplish a task.</a:t>
            </a:r>
          </a:p>
        </p:txBody>
      </p:sp>
      <p:sp>
        <p:nvSpPr>
          <p:cNvPr id="29" name="Rectangle 8">
            <a:extLst>
              <a:ext uri="{FF2B5EF4-FFF2-40B4-BE49-F238E27FC236}">
                <a16:creationId xmlns:a16="http://schemas.microsoft.com/office/drawing/2014/main" id="{E4737216-37B2-43AD-AB08-05BFCCEFC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6873" y="4377267"/>
            <a:ext cx="312207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838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3B9DBC-97CC-4A18-B4A6-66E240292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492644-1D84-449E-94E4-5FC5C873D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8" y="227"/>
            <a:ext cx="12188952" cy="45518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DA3744-42C0-4168-90A3-EBF32839B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54205" y="623576"/>
            <a:ext cx="12183099" cy="318950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On the spot assessment </a:t>
            </a:r>
            <a:r>
              <a:rPr lang="en-US" sz="6600" dirty="0">
                <a:solidFill>
                  <a:srgbClr val="FFFFFF"/>
                </a:solidFill>
              </a:rPr>
              <a:t>icebreakers</a:t>
            </a:r>
            <a:endParaRPr lang="en-US">
              <a:ea typeface="+mj-ea"/>
              <a:cs typeface="+mj-cs"/>
            </a:endParaRP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94EE1A74-DEBF-434E-8B5E-7AB296ECB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1938528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8C7C4D4B-92D9-4FA4-A294-749E8574F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1874520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BADA3358-2A3F-41B0-A458-6FD1DB3AF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DACA4-F464-4D63-B47B-12533B2F2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5342" y="4377268"/>
            <a:ext cx="7970903" cy="128058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700" dirty="0">
                <a:solidFill>
                  <a:srgbClr val="FEFFFF"/>
                </a:solidFill>
              </a:rPr>
              <a:t>in </a:t>
            </a:r>
            <a:r>
              <a:rPr lang="en-US" sz="2700" kern="1200" dirty="0">
                <a:solidFill>
                  <a:srgbClr val="FEFFFF"/>
                </a:solidFill>
                <a:latin typeface="+mn-lt"/>
                <a:ea typeface="+mn-ea"/>
                <a:cs typeface="+mn-cs"/>
              </a:rPr>
              <a:t>a low risk way,</a:t>
            </a:r>
            <a:r>
              <a:rPr lang="en-US" sz="2700" dirty="0">
                <a:solidFill>
                  <a:srgbClr val="FEFFFF"/>
                </a:solidFill>
              </a:rPr>
              <a:t>  </a:t>
            </a:r>
            <a:r>
              <a:rPr lang="en-US" sz="2700" kern="1200" dirty="0">
                <a:solidFill>
                  <a:srgbClr val="FEFFFF"/>
                </a:solidFill>
                <a:latin typeface="+mn-lt"/>
                <a:ea typeface="+mn-ea"/>
                <a:cs typeface="+mn-cs"/>
              </a:rPr>
              <a:t>you </a:t>
            </a:r>
            <a:r>
              <a:rPr lang="en-US" sz="2700" dirty="0">
                <a:solidFill>
                  <a:srgbClr val="FEFFFF"/>
                </a:solidFill>
              </a:rPr>
              <a:t>can </a:t>
            </a:r>
            <a:r>
              <a:rPr lang="en-US" sz="2700" kern="1200" dirty="0">
                <a:solidFill>
                  <a:srgbClr val="FEFFFF"/>
                </a:solidFill>
                <a:latin typeface="+mn-lt"/>
                <a:ea typeface="+mn-ea"/>
                <a:cs typeface="+mn-cs"/>
              </a:rPr>
              <a:t>quickly gauge students’ understanding, knowledge, and level of exposure to a topic.</a:t>
            </a:r>
          </a:p>
          <a:p>
            <a:endParaRPr lang="en-US" sz="2700" kern="1200">
              <a:solidFill>
                <a:srgbClr val="FE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E4737216-37B2-43AD-AB08-05BFCCEFC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6873" y="4377267"/>
            <a:ext cx="312207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2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3B9DBC-97CC-4A18-B4A6-66E240292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492644-1D84-449E-94E4-5FC5C873D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8" y="227"/>
            <a:ext cx="12188952" cy="45518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015F85-C165-4CF1-BA88-62D5BCBD8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342" y="637953"/>
            <a:ext cx="11061665" cy="318950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7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Immediate learning involvement icebreakers </a:t>
            </a:r>
            <a:r>
              <a:rPr lang="en-US" sz="7400" dirty="0">
                <a:solidFill>
                  <a:srgbClr val="FFFFFF"/>
                </a:solidFill>
              </a:rPr>
              <a:t> </a:t>
            </a:r>
            <a:endParaRPr lang="en-US">
              <a:ea typeface="+mj-ea"/>
              <a:cs typeface="+mj-cs"/>
            </a:endParaRP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94EE1A74-DEBF-434E-8B5E-7AB296ECB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1938528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8C7C4D4B-92D9-4FA4-A294-749E8574F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1874520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BADA3358-2A3F-41B0-A458-6FD1DB3AF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BC9C8-811C-4661-AFF8-14F7AB7941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5342" y="4377268"/>
            <a:ext cx="7970903" cy="128058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vl="1">
              <a:spcBef>
                <a:spcPts val="1000"/>
              </a:spcBef>
            </a:pPr>
            <a:r>
              <a:rPr lang="en-US" sz="2700" kern="1200">
                <a:solidFill>
                  <a:srgbClr val="FEFFFF"/>
                </a:solidFill>
                <a:latin typeface="+mn-lt"/>
                <a:ea typeface="+mn-ea"/>
                <a:cs typeface="+mn-cs"/>
              </a:rPr>
              <a:t> immediately involve students in the learning by generating interest in the topic and helping students consider how the topic is relevant to them. </a:t>
            </a:r>
          </a:p>
          <a:p>
            <a:endParaRPr lang="en-US" sz="2700" kern="1200">
              <a:solidFill>
                <a:srgbClr val="FEFFFF"/>
              </a:solidFill>
              <a:latin typeface="+mn-lt"/>
              <a:ea typeface="+mn-ea"/>
              <a:cs typeface="+mn-cs"/>
            </a:endParaRPr>
          </a:p>
          <a:p>
            <a:endParaRPr lang="en-US" sz="2700" kern="1200">
              <a:solidFill>
                <a:srgbClr val="FE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E4737216-37B2-43AD-AB08-05BFCCEFC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6873" y="4377267"/>
            <a:ext cx="312207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713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157E8C6B576841973416B1FAB2F069" ma:contentTypeVersion="12" ma:contentTypeDescription="Create a new document." ma:contentTypeScope="" ma:versionID="e1a25a1dd7bbb2fcc27b8178b24534b4">
  <xsd:schema xmlns:xsd="http://www.w3.org/2001/XMLSchema" xmlns:xs="http://www.w3.org/2001/XMLSchema" xmlns:p="http://schemas.microsoft.com/office/2006/metadata/properties" xmlns:ns2="ed468a1d-be4c-4419-bcf5-210cc53d3a6d" xmlns:ns3="e81b1abb-2002-435a-a018-5721bb4a0dbc" targetNamespace="http://schemas.microsoft.com/office/2006/metadata/properties" ma:root="true" ma:fieldsID="44d9c329184ca9b5980eb424e0bafcf7" ns2:_="" ns3:_="">
    <xsd:import namespace="ed468a1d-be4c-4419-bcf5-210cc53d3a6d"/>
    <xsd:import namespace="e81b1abb-2002-435a-a018-5721bb4a0d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468a1d-be4c-4419-bcf5-210cc53d3a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1b1abb-2002-435a-a018-5721bb4a0db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EFFD722-9B93-420A-9B73-01A420CCB84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CDB62AA-7440-47CE-A5DA-23FDD99D71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468a1d-be4c-4419-bcf5-210cc53d3a6d"/>
    <ds:schemaRef ds:uri="e81b1abb-2002-435a-a018-5721bb4a0d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28B3B2B-A2D1-4A2C-927D-C0159664501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359</Words>
  <Application>Microsoft Office PowerPoint</Application>
  <PresentationFormat>Widescreen</PresentationFormat>
  <Paragraphs>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Plan for the Session</vt:lpstr>
      <vt:lpstr>Instructions for Breaking the Ice Activity</vt:lpstr>
      <vt:lpstr>Reflection</vt:lpstr>
      <vt:lpstr>Breaking the ice to build community</vt:lpstr>
      <vt:lpstr>Types of Icebreakers</vt:lpstr>
      <vt:lpstr>Team building icebreakers</vt:lpstr>
      <vt:lpstr>On the spot assessment icebreakers</vt:lpstr>
      <vt:lpstr>Immediate learning involvement icebreakers  </vt:lpstr>
      <vt:lpstr>What other icebreaker activities can you do?</vt:lpstr>
      <vt:lpstr>Considerations for Doing Icebreakers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Mansbach, Jessica</cp:lastModifiedBy>
  <cp:revision>256</cp:revision>
  <dcterms:created xsi:type="dcterms:W3CDTF">2020-07-21T12:21:01Z</dcterms:created>
  <dcterms:modified xsi:type="dcterms:W3CDTF">2020-07-28T13:19:55Z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0x010100D8157E8C6B576841973416B1FAB2F069</vt:lpwstr>
  </property>
</Properties>
</file>